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
      <p:font typeface="Roboto ExtraLight" panose="020B0604020202020204" charset="0"/>
      <p:regular r:id="rId27"/>
      <p:bold r:id="rId28"/>
      <p:italic r:id="rId29"/>
      <p:boldItalic r:id="rId30"/>
    </p:embeddedFont>
    <p:embeddedFont>
      <p:font typeface="Roboto SemiBold" panose="020B0604020202020204" charset="0"/>
      <p:regular r:id="rId31"/>
      <p:bold r:id="rId32"/>
      <p:italic r:id="rId33"/>
      <p:boldItalic r:id="rId34"/>
    </p:embeddedFont>
    <p:embeddedFont>
      <p:font typeface="Tw Cen MT" panose="020B0602020104020603" pitchFamily="34" charset="0"/>
      <p:regular r:id="rId35"/>
      <p:bold r:id="rId36"/>
      <p:italic r:id="rId37"/>
      <p:boldItalic r:id="rId38"/>
    </p:embeddedFont>
    <p:embeddedFont>
      <p:font typeface="Tw Cen MT Condensed" panose="020B0606020104020203" pitchFamily="34" charset="0"/>
      <p:regular r:id="rId39"/>
      <p:bold r:id="rId40"/>
    </p:embeddedFont>
    <p:embeddedFont>
      <p:font typeface="Wingdings 3" panose="05040102010807070707" pitchFamily="18" charset="2"/>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261f55d5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261f55d5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261f55d5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261f55d5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4261f55d5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4261f55d5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261f55d5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261f55d5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4261f55d5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4261f55d5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4261f55d5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4261f55d5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4261f55d5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4261f55d5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4261f55d5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4261f55d5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4261f55d5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261f55d5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4261f55d5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4261f55d5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4261f55d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4261f55d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4261f55d5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4261f55d5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4261f55d5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4261f55d5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4261f55d5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4261f55d5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4261f55d5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4261f55d5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4261f55d5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261f55d5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4380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58145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647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4079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2362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6629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57619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9540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32155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25126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29653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251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24441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5958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8/12/2025</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001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KPI Analysis of Lowell General Hospital</a:t>
            </a:r>
            <a:endParaRPr sz="3300" b="1"/>
          </a:p>
        </p:txBody>
      </p:sp>
      <p:sp>
        <p:nvSpPr>
          <p:cNvPr id="68" name="Google Shape;68;p13"/>
          <p:cNvSpPr txBox="1">
            <a:spLocks noGrp="1"/>
          </p:cNvSpPr>
          <p:nvPr>
            <p:ph type="subTitle" idx="1"/>
          </p:nvPr>
        </p:nvSpPr>
        <p:spPr>
          <a:xfrm>
            <a:off x="5552325" y="4494200"/>
            <a:ext cx="24909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TANISH </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between the KPIs</a:t>
            </a:r>
            <a:endParaRPr/>
          </a:p>
        </p:txBody>
      </p:sp>
      <p:sp>
        <p:nvSpPr>
          <p:cNvPr id="132" name="Google Shape;132;p22"/>
          <p:cNvSpPr txBox="1">
            <a:spLocks noGrp="1"/>
          </p:cNvSpPr>
          <p:nvPr>
            <p:ph type="body" idx="1"/>
          </p:nvPr>
        </p:nvSpPr>
        <p:spPr>
          <a:xfrm>
            <a:off x="14700" y="1919375"/>
            <a:ext cx="8922300" cy="28245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SzPts val="1300"/>
              <a:buChar char="●"/>
            </a:pPr>
            <a:r>
              <a:rPr lang="en" sz="1300" b="1"/>
              <a:t>Fall Rate per 1,000 Patient Days &amp; Staff Responsiveness Score – -0.79 </a:t>
            </a:r>
            <a:r>
              <a:rPr lang="en" sz="1300" b="1">
                <a:solidFill>
                  <a:srgbClr val="1C4587"/>
                </a:solidFill>
              </a:rPr>
              <a:t>(Strong negative correlation)</a:t>
            </a:r>
            <a:endParaRPr sz="1300" b="1">
              <a:solidFill>
                <a:schemeClr val="accent3"/>
              </a:solidFill>
            </a:endParaRPr>
          </a:p>
          <a:p>
            <a:pPr marL="457200" lvl="0" indent="0" algn="l" rtl="0">
              <a:lnSpc>
                <a:spcPct val="100000"/>
              </a:lnSpc>
              <a:spcBef>
                <a:spcPts val="1200"/>
              </a:spcBef>
              <a:spcAft>
                <a:spcPts val="0"/>
              </a:spcAft>
              <a:buNone/>
            </a:pPr>
            <a:r>
              <a:rPr lang="en" sz="1300">
                <a:solidFill>
                  <a:schemeClr val="dk2"/>
                </a:solidFill>
              </a:rPr>
              <a:t>As staff responsiveness improves (higher score), the fall rate tends to decrease.</a:t>
            </a:r>
            <a:endParaRPr sz="1300">
              <a:solidFill>
                <a:schemeClr val="dk2"/>
              </a:solidFill>
            </a:endParaRPr>
          </a:p>
          <a:p>
            <a:pPr marL="457200" lvl="0" indent="0" algn="l" rtl="0">
              <a:lnSpc>
                <a:spcPct val="100000"/>
              </a:lnSpc>
              <a:spcBef>
                <a:spcPts val="1200"/>
              </a:spcBef>
              <a:spcAft>
                <a:spcPts val="0"/>
              </a:spcAft>
              <a:buNone/>
            </a:pPr>
            <a:r>
              <a:rPr lang="en" sz="1300" b="1">
                <a:solidFill>
                  <a:schemeClr val="dk2"/>
                </a:solidFill>
              </a:rPr>
              <a:t>Interpretation:</a:t>
            </a:r>
            <a:r>
              <a:rPr lang="en" sz="1300">
                <a:solidFill>
                  <a:schemeClr val="dk2"/>
                </a:solidFill>
              </a:rPr>
              <a:t> Better staff responsiveness is strongly linked to fewer falls, which makes sense—responsive staff are likely to be more proactive in ensuring patient safety and preventing falls.</a:t>
            </a:r>
            <a:endParaRPr sz="1300">
              <a:solidFill>
                <a:schemeClr val="dk2"/>
              </a:solidFill>
            </a:endParaRPr>
          </a:p>
          <a:p>
            <a:pPr marL="457200" lvl="0" indent="0" algn="l" rtl="0">
              <a:lnSpc>
                <a:spcPct val="100000"/>
              </a:lnSpc>
              <a:spcBef>
                <a:spcPts val="1200"/>
              </a:spcBef>
              <a:spcAft>
                <a:spcPts val="0"/>
              </a:spcAft>
              <a:buNone/>
            </a:pPr>
            <a:endParaRPr sz="1300">
              <a:solidFill>
                <a:schemeClr val="dk2"/>
              </a:solidFill>
            </a:endParaRPr>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between the KPIs</a:t>
            </a:r>
            <a:endParaRPr/>
          </a:p>
        </p:txBody>
      </p:sp>
      <p:sp>
        <p:nvSpPr>
          <p:cNvPr id="138" name="Google Shape;138;p23"/>
          <p:cNvSpPr txBox="1">
            <a:spLocks noGrp="1"/>
          </p:cNvSpPr>
          <p:nvPr>
            <p:ph type="body" idx="1"/>
          </p:nvPr>
        </p:nvSpPr>
        <p:spPr>
          <a:xfrm>
            <a:off x="471900" y="1919375"/>
            <a:ext cx="8465100" cy="28245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t>Summary of Relationships between the KPIs:</a:t>
            </a:r>
            <a:endParaRPr sz="1300" b="1"/>
          </a:p>
          <a:p>
            <a:pPr marL="0" lvl="0" indent="0" algn="l" rtl="0">
              <a:lnSpc>
                <a:spcPct val="100000"/>
              </a:lnSpc>
              <a:spcBef>
                <a:spcPts val="1200"/>
              </a:spcBef>
              <a:spcAft>
                <a:spcPts val="0"/>
              </a:spcAft>
              <a:buNone/>
            </a:pPr>
            <a:r>
              <a:rPr lang="en" sz="1300" b="1"/>
              <a:t>Higher bed occupancy is associated with higher fall rates and slightly lower staff responsiveness. </a:t>
            </a:r>
            <a:r>
              <a:rPr lang="en" sz="1300"/>
              <a:t>Hospitals may need to ensure that higher occupancy does not overwhelm staff, potentially compromising patient safety and care. Better staff responsiveness is strongly associated with fewer falls, indicating that when staff are more responsive, patient safety improves, and falls are reduced.</a:t>
            </a:r>
            <a:endParaRPr sz="1300"/>
          </a:p>
          <a:p>
            <a:pPr marL="457200" lvl="0" indent="0" algn="l" rtl="0">
              <a:lnSpc>
                <a:spcPct val="100000"/>
              </a:lnSpc>
              <a:spcBef>
                <a:spcPts val="1200"/>
              </a:spcBef>
              <a:spcAft>
                <a:spcPts val="0"/>
              </a:spcAft>
              <a:buNone/>
            </a:pPr>
            <a:endParaRPr sz="1300">
              <a:solidFill>
                <a:schemeClr val="dk2"/>
              </a:solidFill>
            </a:endParaRPr>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Trends in Data Over Time</a:t>
            </a:r>
            <a:endParaRPr/>
          </a:p>
        </p:txBody>
      </p:sp>
      <p:sp>
        <p:nvSpPr>
          <p:cNvPr id="144" name="Google Shape;144;p2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Average Licensed Bed Occupancy Rate</a:t>
            </a:r>
            <a:endParaRPr sz="1300">
              <a:latin typeface="Roboto SemiBold"/>
              <a:ea typeface="Roboto SemiBold"/>
              <a:cs typeface="Roboto SemiBold"/>
              <a:sym typeface="Roboto SemiBold"/>
            </a:endParaRPr>
          </a:p>
          <a:p>
            <a:pPr marL="457200" lvl="0" indent="0" algn="l" rtl="0">
              <a:lnSpc>
                <a:spcPct val="100000"/>
              </a:lnSpc>
              <a:spcBef>
                <a:spcPts val="1600"/>
              </a:spcBef>
              <a:spcAft>
                <a:spcPts val="0"/>
              </a:spcAft>
              <a:buNone/>
            </a:pPr>
            <a:endParaRPr sz="1300"/>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Unassisted Fall Rate per 1,000 Patient Days </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r>
              <a:rPr lang="en" sz="1300">
                <a:latin typeface="Roboto ExtraLight"/>
                <a:ea typeface="Roboto ExtraLight"/>
                <a:cs typeface="Roboto ExtraLight"/>
                <a:sym typeface="Roboto ExtraLight"/>
              </a:rPr>
              <a:t>  </a:t>
            </a: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Staff Responsiveness Domain Top Box Score</a:t>
            </a:r>
            <a:endParaRPr sz="1300">
              <a:latin typeface="Roboto ExtraLight"/>
              <a:ea typeface="Roboto ExtraLight"/>
              <a:cs typeface="Roboto ExtraLight"/>
              <a:sym typeface="Roboto ExtraLight"/>
            </a:endParaRPr>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pic>
        <p:nvPicPr>
          <p:cNvPr id="145" name="Google Shape;145;p24" title="KPI1_plot.png"/>
          <p:cNvPicPr preferRelativeResize="0"/>
          <p:nvPr/>
        </p:nvPicPr>
        <p:blipFill>
          <a:blip r:embed="rId3">
            <a:alphaModFix/>
          </a:blip>
          <a:stretch>
            <a:fillRect/>
          </a:stretch>
        </p:blipFill>
        <p:spPr>
          <a:xfrm>
            <a:off x="3365625" y="1563350"/>
            <a:ext cx="5721052" cy="282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Trends in Data Over Time</a:t>
            </a:r>
            <a:endParaRPr/>
          </a:p>
        </p:txBody>
      </p:sp>
      <p:sp>
        <p:nvSpPr>
          <p:cNvPr id="151" name="Google Shape;151;p2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Average Licensed Bed Occupancy Rate</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endParaRPr sz="1300"/>
          </a:p>
          <a:p>
            <a:pPr marL="457200" lvl="0" indent="-311150" algn="l" rtl="0">
              <a:lnSpc>
                <a:spcPct val="100000"/>
              </a:lnSpc>
              <a:spcBef>
                <a:spcPts val="1600"/>
              </a:spcBef>
              <a:spcAft>
                <a:spcPts val="0"/>
              </a:spcAft>
              <a:buSzPts val="1300"/>
              <a:buAutoNum type="arabicPeriod"/>
            </a:pPr>
            <a:r>
              <a:rPr lang="en" sz="1300">
                <a:latin typeface="Roboto SemiBold"/>
                <a:ea typeface="Roboto SemiBold"/>
                <a:cs typeface="Roboto SemiBold"/>
                <a:sym typeface="Roboto SemiBold"/>
              </a:rPr>
              <a:t>Unassisted Fall Rate per 1,000 Patient Days</a:t>
            </a:r>
            <a:r>
              <a:rPr lang="en" sz="1300"/>
              <a:t> </a:t>
            </a:r>
            <a:endParaRPr sz="1300"/>
          </a:p>
          <a:p>
            <a:pPr marL="457200" lvl="0" indent="0" algn="l" rtl="0">
              <a:lnSpc>
                <a:spcPct val="100000"/>
              </a:lnSpc>
              <a:spcBef>
                <a:spcPts val="1600"/>
              </a:spcBef>
              <a:spcAft>
                <a:spcPts val="0"/>
              </a:spcAft>
              <a:buNone/>
            </a:pPr>
            <a:r>
              <a:rPr lang="en" sz="1300"/>
              <a:t>  </a:t>
            </a:r>
            <a:endParaRPr sz="1300"/>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Staff Responsiveness Domain Top Box Score</a:t>
            </a:r>
            <a:endParaRPr sz="1300">
              <a:latin typeface="Roboto ExtraLight"/>
              <a:ea typeface="Roboto ExtraLight"/>
              <a:cs typeface="Roboto ExtraLight"/>
              <a:sym typeface="Roboto ExtraLight"/>
            </a:endParaRPr>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pic>
        <p:nvPicPr>
          <p:cNvPr id="152" name="Google Shape;152;p25" title="KPI2_plot.png"/>
          <p:cNvPicPr preferRelativeResize="0"/>
          <p:nvPr/>
        </p:nvPicPr>
        <p:blipFill>
          <a:blip r:embed="rId3">
            <a:alphaModFix/>
          </a:blip>
          <a:stretch>
            <a:fillRect/>
          </a:stretch>
        </p:blipFill>
        <p:spPr>
          <a:xfrm>
            <a:off x="3338875" y="1616000"/>
            <a:ext cx="5805128" cy="28572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Trends in Data Over Time</a:t>
            </a:r>
            <a:endParaRPr/>
          </a:p>
        </p:txBody>
      </p:sp>
      <p:sp>
        <p:nvSpPr>
          <p:cNvPr id="158" name="Google Shape;158;p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Average Licensed Bed Occupancy Rate</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Unassisted Fall Rate per 1,000 Patient Days </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r>
              <a:rPr lang="en" sz="1300"/>
              <a:t>  </a:t>
            </a:r>
            <a:endParaRPr sz="1300"/>
          </a:p>
          <a:p>
            <a:pPr marL="457200" lvl="0" indent="-311150" algn="l" rtl="0">
              <a:lnSpc>
                <a:spcPct val="100000"/>
              </a:lnSpc>
              <a:spcBef>
                <a:spcPts val="1600"/>
              </a:spcBef>
              <a:spcAft>
                <a:spcPts val="0"/>
              </a:spcAft>
              <a:buSzPts val="1300"/>
              <a:buFont typeface="Roboto SemiBold"/>
              <a:buAutoNum type="arabicPeriod"/>
            </a:pPr>
            <a:r>
              <a:rPr lang="en" sz="1300">
                <a:latin typeface="Roboto SemiBold"/>
                <a:ea typeface="Roboto SemiBold"/>
                <a:cs typeface="Roboto SemiBold"/>
                <a:sym typeface="Roboto SemiBold"/>
              </a:rPr>
              <a:t>Staff Responsiveness Domain Top Box Score</a:t>
            </a:r>
            <a:endParaRPr sz="1300">
              <a:latin typeface="Roboto SemiBold"/>
              <a:ea typeface="Roboto SemiBold"/>
              <a:cs typeface="Roboto SemiBold"/>
              <a:sym typeface="Roboto SemiBold"/>
            </a:endParaRPr>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pic>
        <p:nvPicPr>
          <p:cNvPr id="159" name="Google Shape;159;p26" title="KPI3_plot.png"/>
          <p:cNvPicPr preferRelativeResize="0"/>
          <p:nvPr/>
        </p:nvPicPr>
        <p:blipFill>
          <a:blip r:embed="rId3">
            <a:alphaModFix/>
          </a:blip>
          <a:stretch>
            <a:fillRect/>
          </a:stretch>
        </p:blipFill>
        <p:spPr>
          <a:xfrm>
            <a:off x="3338875" y="1539800"/>
            <a:ext cx="5805128" cy="28713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7" title="KPI_dashboard_page-0001 (1).jpg"/>
          <p:cNvPicPr preferRelativeResize="0"/>
          <p:nvPr/>
        </p:nvPicPr>
        <p:blipFill rotWithShape="1">
          <a:blip r:embed="rId3">
            <a:alphaModFix/>
          </a:blip>
          <a:srcRect t="13747" b="13747"/>
          <a:stretch/>
        </p:blipFill>
        <p:spPr>
          <a:xfrm>
            <a:off x="152400" y="152250"/>
            <a:ext cx="8889124" cy="488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Benchmark Comparison</a:t>
            </a:r>
            <a:endParaRPr/>
          </a:p>
        </p:txBody>
      </p:sp>
      <p:sp>
        <p:nvSpPr>
          <p:cNvPr id="170" name="Google Shape;170;p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Average Licensed Bed Occupancy Rate</a:t>
            </a:r>
            <a:endParaRPr sz="1300">
              <a:latin typeface="Roboto SemiBold"/>
              <a:ea typeface="Roboto SemiBold"/>
              <a:cs typeface="Roboto SemiBold"/>
              <a:sym typeface="Roboto SemiBold"/>
            </a:endParaRPr>
          </a:p>
          <a:p>
            <a:pPr marL="457200" lvl="0" indent="0" algn="l" rtl="0">
              <a:lnSpc>
                <a:spcPct val="100000"/>
              </a:lnSpc>
              <a:spcBef>
                <a:spcPts val="1600"/>
              </a:spcBef>
              <a:spcAft>
                <a:spcPts val="0"/>
              </a:spcAft>
              <a:buNone/>
            </a:pPr>
            <a:endParaRPr sz="1300"/>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Unassisted Fall Rate per 1,000 Patient Days </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r>
              <a:rPr lang="en" sz="1300">
                <a:latin typeface="Roboto ExtraLight"/>
                <a:ea typeface="Roboto ExtraLight"/>
                <a:cs typeface="Roboto ExtraLight"/>
                <a:sym typeface="Roboto ExtraLight"/>
              </a:rPr>
              <a:t>  </a:t>
            </a: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Staff Responsiveness Domain Top Box Score</a:t>
            </a:r>
            <a:endParaRPr sz="1300">
              <a:latin typeface="Roboto ExtraLight"/>
              <a:ea typeface="Roboto ExtraLight"/>
              <a:cs typeface="Roboto ExtraLight"/>
              <a:sym typeface="Roboto ExtraLight"/>
            </a:endParaRPr>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sp>
        <p:nvSpPr>
          <p:cNvPr id="171" name="Google Shape;171;p28"/>
          <p:cNvSpPr txBox="1"/>
          <p:nvPr/>
        </p:nvSpPr>
        <p:spPr>
          <a:xfrm>
            <a:off x="3432175" y="1587725"/>
            <a:ext cx="5390700" cy="23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2"/>
                </a:solidFill>
                <a:latin typeface="Roboto"/>
                <a:ea typeface="Roboto"/>
                <a:cs typeface="Roboto"/>
                <a:sym typeface="Roboto"/>
              </a:rPr>
              <a:t>LG Hospital: 96.22%</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U.S. benchmark: ~66%</a:t>
            </a:r>
            <a:endParaRPr sz="1300" b="1">
              <a:solidFill>
                <a:schemeClr val="lt2"/>
              </a:solidFill>
              <a:latin typeface="Roboto"/>
              <a:ea typeface="Roboto"/>
              <a:cs typeface="Roboto"/>
              <a:sym typeface="Roboto"/>
            </a:endParaRPr>
          </a:p>
          <a:p>
            <a:pPr marL="0" lvl="0" indent="0" algn="l" rtl="0">
              <a:spcBef>
                <a:spcPts val="0"/>
              </a:spcBef>
              <a:spcAft>
                <a:spcPts val="0"/>
              </a:spcAft>
              <a:buNone/>
            </a:pP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Inference:</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Your hospital has a significantly higher occupancy rate than the national average. This could indicate strong patient demand, efficient utilization of beds, or potential capacity issues. A consistently high occupancy rate above 85% might lead to overcrowding, strain on staff, and reduced patient satisfaction.</a:t>
            </a:r>
            <a:endParaRPr sz="13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Benchmark Comparison</a:t>
            </a:r>
            <a:endParaRPr/>
          </a:p>
        </p:txBody>
      </p:sp>
      <p:sp>
        <p:nvSpPr>
          <p:cNvPr id="177" name="Google Shape;177;p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Average Licensed Bed Occupancy Rate</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AutoNum type="arabicPeriod"/>
            </a:pPr>
            <a:r>
              <a:rPr lang="en" sz="1300" b="1"/>
              <a:t>Unassisted Fall Rate per 1,000 Patient Days </a:t>
            </a:r>
            <a:endParaRPr sz="1300" b="1"/>
          </a:p>
          <a:p>
            <a:pPr marL="457200" lvl="0" indent="0" algn="l" rtl="0">
              <a:lnSpc>
                <a:spcPct val="100000"/>
              </a:lnSpc>
              <a:spcBef>
                <a:spcPts val="1600"/>
              </a:spcBef>
              <a:spcAft>
                <a:spcPts val="0"/>
              </a:spcAft>
              <a:buNone/>
            </a:pPr>
            <a:r>
              <a:rPr lang="en" sz="1300">
                <a:latin typeface="Roboto ExtraLight"/>
                <a:ea typeface="Roboto ExtraLight"/>
                <a:cs typeface="Roboto ExtraLight"/>
                <a:sym typeface="Roboto ExtraLight"/>
              </a:rPr>
              <a:t>  </a:t>
            </a: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Staff Responsiveness Domain Top Box Score</a:t>
            </a:r>
            <a:endParaRPr sz="1300">
              <a:latin typeface="Roboto ExtraLight"/>
              <a:ea typeface="Roboto ExtraLight"/>
              <a:cs typeface="Roboto ExtraLight"/>
              <a:sym typeface="Roboto ExtraLight"/>
            </a:endParaRPr>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sp>
        <p:nvSpPr>
          <p:cNvPr id="178" name="Google Shape;178;p29"/>
          <p:cNvSpPr txBox="1"/>
          <p:nvPr/>
        </p:nvSpPr>
        <p:spPr>
          <a:xfrm>
            <a:off x="3432175" y="1587725"/>
            <a:ext cx="5390700" cy="23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2"/>
                </a:solidFill>
                <a:latin typeface="Roboto"/>
                <a:ea typeface="Roboto"/>
                <a:cs typeface="Roboto"/>
                <a:sym typeface="Roboto"/>
              </a:rPr>
              <a:t>L.G. Hospital: 2.61 falls per 1,000 patient days</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Benchmark: 2.3 – 13 falls per 1,000 patient days</a:t>
            </a:r>
            <a:endParaRPr sz="1300" b="1">
              <a:solidFill>
                <a:schemeClr val="lt2"/>
              </a:solidFill>
              <a:latin typeface="Roboto"/>
              <a:ea typeface="Roboto"/>
              <a:cs typeface="Roboto"/>
              <a:sym typeface="Roboto"/>
            </a:endParaRPr>
          </a:p>
          <a:p>
            <a:pPr marL="0" lvl="0" indent="0" algn="l" rtl="0">
              <a:spcBef>
                <a:spcPts val="0"/>
              </a:spcBef>
              <a:spcAft>
                <a:spcPts val="0"/>
              </a:spcAft>
              <a:buNone/>
            </a:pP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Inference:</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Your hospital's fall rate is on the lower end of the national range, which is a positive sign. It suggests good patient safety measures and fall prevention protocols. However, continuous monitoring is essential to prevent increases, especially with high bed occupancy.</a:t>
            </a:r>
            <a:endParaRPr sz="13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Benchmark Comparison</a:t>
            </a:r>
            <a:endParaRPr/>
          </a:p>
        </p:txBody>
      </p:sp>
      <p:sp>
        <p:nvSpPr>
          <p:cNvPr id="184" name="Google Shape;184;p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AutoNum type="arabicPeriod"/>
            </a:pPr>
            <a:r>
              <a:rPr lang="en" sz="1300"/>
              <a:t>Average Licensed Bed Occupancy Rate</a:t>
            </a:r>
            <a:endParaRPr sz="1300"/>
          </a:p>
          <a:p>
            <a:pPr marL="457200" lvl="0" indent="0" algn="l" rtl="0">
              <a:lnSpc>
                <a:spcPct val="100000"/>
              </a:lnSpc>
              <a:spcBef>
                <a:spcPts val="1600"/>
              </a:spcBef>
              <a:spcAft>
                <a:spcPts val="0"/>
              </a:spcAft>
              <a:buNone/>
            </a:pPr>
            <a:endParaRPr sz="1300"/>
          </a:p>
          <a:p>
            <a:pPr marL="457200" lvl="0" indent="-311150" algn="l" rtl="0">
              <a:lnSpc>
                <a:spcPct val="100000"/>
              </a:lnSpc>
              <a:spcBef>
                <a:spcPts val="1600"/>
              </a:spcBef>
              <a:spcAft>
                <a:spcPts val="0"/>
              </a:spcAft>
              <a:buSzPts val="1300"/>
              <a:buAutoNum type="arabicPeriod"/>
            </a:pPr>
            <a:r>
              <a:rPr lang="en" sz="1300"/>
              <a:t>Unassisted Fall Rate per 1,000 Patient Days </a:t>
            </a:r>
            <a:endParaRPr sz="1300"/>
          </a:p>
          <a:p>
            <a:pPr marL="457200" lvl="0" indent="0" algn="l" rtl="0">
              <a:lnSpc>
                <a:spcPct val="100000"/>
              </a:lnSpc>
              <a:spcBef>
                <a:spcPts val="1600"/>
              </a:spcBef>
              <a:spcAft>
                <a:spcPts val="0"/>
              </a:spcAft>
              <a:buNone/>
            </a:pPr>
            <a:r>
              <a:rPr lang="en" sz="1300"/>
              <a:t>  </a:t>
            </a:r>
            <a:endParaRPr sz="1300"/>
          </a:p>
          <a:p>
            <a:pPr marL="457200" lvl="0" indent="-311150" algn="l" rtl="0">
              <a:lnSpc>
                <a:spcPct val="100000"/>
              </a:lnSpc>
              <a:spcBef>
                <a:spcPts val="1600"/>
              </a:spcBef>
              <a:spcAft>
                <a:spcPts val="0"/>
              </a:spcAft>
              <a:buSzPts val="1300"/>
              <a:buAutoNum type="arabicPeriod"/>
            </a:pPr>
            <a:r>
              <a:rPr lang="en" sz="1300"/>
              <a:t>Staff Responsiveness Domain Top Box Score</a:t>
            </a:r>
            <a:endParaRPr sz="1300"/>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sp>
        <p:nvSpPr>
          <p:cNvPr id="185" name="Google Shape;185;p30"/>
          <p:cNvSpPr txBox="1"/>
          <p:nvPr/>
        </p:nvSpPr>
        <p:spPr>
          <a:xfrm>
            <a:off x="3432175" y="1587725"/>
            <a:ext cx="5390700" cy="23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2"/>
                </a:solidFill>
                <a:latin typeface="Roboto"/>
                <a:ea typeface="Roboto"/>
                <a:cs typeface="Roboto"/>
                <a:sym typeface="Roboto"/>
              </a:rPr>
              <a:t>L.G. Hospital: 63.09%</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Benchmark: 85% – 90%</a:t>
            </a:r>
            <a:endParaRPr sz="1300" b="1">
              <a:solidFill>
                <a:schemeClr val="lt2"/>
              </a:solidFill>
              <a:latin typeface="Roboto"/>
              <a:ea typeface="Roboto"/>
              <a:cs typeface="Roboto"/>
              <a:sym typeface="Roboto"/>
            </a:endParaRPr>
          </a:p>
          <a:p>
            <a:pPr marL="0" lvl="0" indent="0" algn="l" rtl="0">
              <a:spcBef>
                <a:spcPts val="0"/>
              </a:spcBef>
              <a:spcAft>
                <a:spcPts val="0"/>
              </a:spcAft>
              <a:buNone/>
            </a:pP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b="1">
                <a:solidFill>
                  <a:schemeClr val="lt2"/>
                </a:solidFill>
                <a:latin typeface="Roboto"/>
                <a:ea typeface="Roboto"/>
                <a:cs typeface="Roboto"/>
                <a:sym typeface="Roboto"/>
              </a:rPr>
              <a:t>Inference:</a:t>
            </a:r>
            <a:endParaRPr sz="1300" b="1">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Your staff responsiveness score is below industry standards, which may indicate delays in addressing patient needs. The high bed occupancy rate could be a contributing factor, as staff might be overwhelmed. Improving staffing levels, response times, and communication could help boost this metric.</a:t>
            </a:r>
            <a:endParaRPr sz="13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Benchmark Comparison</a:t>
            </a:r>
            <a:endParaRPr/>
          </a:p>
        </p:txBody>
      </p:sp>
      <p:sp>
        <p:nvSpPr>
          <p:cNvPr id="191" name="Google Shape;191;p3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Average Licensed Bed Occupancy Rate</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endParaRPr sz="1300">
              <a:latin typeface="Roboto ExtraLight"/>
              <a:ea typeface="Roboto ExtraLight"/>
              <a:cs typeface="Roboto ExtraLight"/>
              <a:sym typeface="Roboto ExtraLight"/>
            </a:endParaRPr>
          </a:p>
          <a:p>
            <a:pPr marL="457200" lvl="0" indent="-311150" algn="l" rtl="0">
              <a:lnSpc>
                <a:spcPct val="100000"/>
              </a:lnSpc>
              <a:spcBef>
                <a:spcPts val="1600"/>
              </a:spcBef>
              <a:spcAft>
                <a:spcPts val="0"/>
              </a:spcAft>
              <a:buSzPts val="1300"/>
              <a:buFont typeface="Roboto ExtraLight"/>
              <a:buAutoNum type="arabicPeriod"/>
            </a:pPr>
            <a:r>
              <a:rPr lang="en" sz="1300">
                <a:latin typeface="Roboto ExtraLight"/>
                <a:ea typeface="Roboto ExtraLight"/>
                <a:cs typeface="Roboto ExtraLight"/>
                <a:sym typeface="Roboto ExtraLight"/>
              </a:rPr>
              <a:t>Unassisted Fall Rate per 1,000 Patient Days </a:t>
            </a:r>
            <a:endParaRPr sz="1300">
              <a:latin typeface="Roboto ExtraLight"/>
              <a:ea typeface="Roboto ExtraLight"/>
              <a:cs typeface="Roboto ExtraLight"/>
              <a:sym typeface="Roboto ExtraLight"/>
            </a:endParaRPr>
          </a:p>
          <a:p>
            <a:pPr marL="457200" lvl="0" indent="0" algn="l" rtl="0">
              <a:lnSpc>
                <a:spcPct val="100000"/>
              </a:lnSpc>
              <a:spcBef>
                <a:spcPts val="1600"/>
              </a:spcBef>
              <a:spcAft>
                <a:spcPts val="0"/>
              </a:spcAft>
              <a:buNone/>
            </a:pPr>
            <a:r>
              <a:rPr lang="en" sz="1300"/>
              <a:t>  </a:t>
            </a:r>
            <a:endParaRPr sz="1300"/>
          </a:p>
          <a:p>
            <a:pPr marL="457200" lvl="0" indent="-311150" algn="l" rtl="0">
              <a:lnSpc>
                <a:spcPct val="100000"/>
              </a:lnSpc>
              <a:spcBef>
                <a:spcPts val="1600"/>
              </a:spcBef>
              <a:spcAft>
                <a:spcPts val="0"/>
              </a:spcAft>
              <a:buSzPts val="1300"/>
              <a:buAutoNum type="arabicPeriod"/>
            </a:pPr>
            <a:r>
              <a:rPr lang="en" sz="1300" b="1"/>
              <a:t>Staff Responsiveness Domain Top Box Score</a:t>
            </a:r>
            <a:endParaRPr sz="1300" b="1"/>
          </a:p>
          <a:p>
            <a:pPr marL="457200" lvl="0" indent="0" algn="l" rtl="0">
              <a:lnSpc>
                <a:spcPct val="200000"/>
              </a:lnSpc>
              <a:spcBef>
                <a:spcPts val="1600"/>
              </a:spcBef>
              <a:spcAft>
                <a:spcPts val="0"/>
              </a:spcAft>
              <a:buNone/>
            </a:pPr>
            <a:endParaRPr sz="1300"/>
          </a:p>
          <a:p>
            <a:pPr marL="457200" lvl="0" indent="0" algn="l" rtl="0">
              <a:lnSpc>
                <a:spcPct val="100000"/>
              </a:lnSpc>
              <a:spcBef>
                <a:spcPts val="1600"/>
              </a:spcBef>
              <a:spcAft>
                <a:spcPts val="0"/>
              </a:spcAft>
              <a:buNone/>
            </a:pPr>
            <a:endParaRPr sz="1300"/>
          </a:p>
        </p:txBody>
      </p:sp>
      <p:sp>
        <p:nvSpPr>
          <p:cNvPr id="192" name="Google Shape;192;p31"/>
          <p:cNvSpPr txBox="1"/>
          <p:nvPr/>
        </p:nvSpPr>
        <p:spPr>
          <a:xfrm>
            <a:off x="3432175" y="1587725"/>
            <a:ext cx="5390700" cy="23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accent3"/>
                </a:solidFill>
                <a:latin typeface="Roboto"/>
                <a:ea typeface="Roboto"/>
                <a:cs typeface="Roboto"/>
                <a:sym typeface="Roboto"/>
              </a:rPr>
              <a:t>Final Assessment</a:t>
            </a:r>
            <a:endParaRPr b="1" u="sng">
              <a:solidFill>
                <a:schemeClr val="accent3"/>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457200" lvl="0" indent="-311150" algn="l" rtl="0">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High Bed Occupancy and Low Staff Responsiveness suggest potential operational strain.</a:t>
            </a:r>
            <a:endParaRPr sz="1300">
              <a:solidFill>
                <a:schemeClr val="lt2"/>
              </a:solidFill>
              <a:latin typeface="Roboto"/>
              <a:ea typeface="Roboto"/>
              <a:cs typeface="Roboto"/>
              <a:sym typeface="Roboto"/>
            </a:endParaRPr>
          </a:p>
          <a:p>
            <a:pPr marL="457200" lvl="0" indent="0" algn="l" rtl="0">
              <a:spcBef>
                <a:spcPts val="0"/>
              </a:spcBef>
              <a:spcAft>
                <a:spcPts val="0"/>
              </a:spcAft>
              <a:buNone/>
            </a:pPr>
            <a:endParaRPr sz="1300">
              <a:solidFill>
                <a:schemeClr val="lt2"/>
              </a:solidFill>
              <a:latin typeface="Roboto"/>
              <a:ea typeface="Roboto"/>
              <a:cs typeface="Roboto"/>
              <a:sym typeface="Roboto"/>
            </a:endParaRPr>
          </a:p>
          <a:p>
            <a:pPr marL="457200" lvl="0" indent="-311150" algn="l" rtl="0">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Despite high occupancy, fall prevention efforts appear effective.</a:t>
            </a:r>
            <a:endParaRPr sz="1300">
              <a:solidFill>
                <a:schemeClr val="lt2"/>
              </a:solidFill>
              <a:latin typeface="Roboto"/>
              <a:ea typeface="Roboto"/>
              <a:cs typeface="Roboto"/>
              <a:sym typeface="Roboto"/>
            </a:endParaRPr>
          </a:p>
          <a:p>
            <a:pPr marL="457200" lvl="0" indent="0" algn="l" rtl="0">
              <a:spcBef>
                <a:spcPts val="0"/>
              </a:spcBef>
              <a:spcAft>
                <a:spcPts val="0"/>
              </a:spcAft>
              <a:buNone/>
            </a:pPr>
            <a:endParaRPr sz="1300">
              <a:solidFill>
                <a:schemeClr val="lt2"/>
              </a:solidFill>
              <a:latin typeface="Roboto"/>
              <a:ea typeface="Roboto"/>
              <a:cs typeface="Roboto"/>
              <a:sym typeface="Roboto"/>
            </a:endParaRPr>
          </a:p>
          <a:p>
            <a:pPr marL="457200" lvl="0" indent="-311150" algn="l" rtl="0">
              <a:spcBef>
                <a:spcPts val="0"/>
              </a:spcBef>
              <a:spcAft>
                <a:spcPts val="0"/>
              </a:spcAft>
              <a:buClr>
                <a:schemeClr val="lt2"/>
              </a:buClr>
              <a:buSzPts val="1300"/>
              <a:buFont typeface="Roboto"/>
              <a:buChar char="●"/>
            </a:pPr>
            <a:r>
              <a:rPr lang="en" sz="1300">
                <a:solidFill>
                  <a:schemeClr val="lt2"/>
                </a:solidFill>
                <a:latin typeface="Roboto"/>
                <a:ea typeface="Roboto"/>
                <a:cs typeface="Roboto"/>
                <a:sym typeface="Roboto"/>
              </a:rPr>
              <a:t>Improving staff responsiveness may enhance patient satisfaction and overall hospital efficiency.</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and Objective </a:t>
            </a:r>
            <a:endParaRPr/>
          </a:p>
        </p:txBody>
      </p:sp>
      <p:sp>
        <p:nvSpPr>
          <p:cNvPr id="74" name="Google Shape;74;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Problem Statement: </a:t>
            </a:r>
            <a:endParaRPr sz="1500">
              <a:latin typeface="Roboto SemiBold"/>
              <a:ea typeface="Roboto SemiBold"/>
              <a:cs typeface="Roboto SemiBold"/>
              <a:sym typeface="Roboto SemiBold"/>
            </a:endParaRPr>
          </a:p>
          <a:p>
            <a:pPr marL="0" lvl="0" indent="0" algn="l" rtl="0">
              <a:lnSpc>
                <a:spcPct val="115000"/>
              </a:lnSpc>
              <a:spcBef>
                <a:spcPts val="0"/>
              </a:spcBef>
              <a:spcAft>
                <a:spcPts val="0"/>
              </a:spcAft>
              <a:buNone/>
            </a:pPr>
            <a:r>
              <a:rPr lang="en" sz="1300"/>
              <a:t>Lowell General Hospital is committed to prioritizing patient well-being. To uphold this mission, we closely monitor key factors that impact patient safety and satisfaction. A structured analysis of these metrics is essential to identify trends, assess performance, and develop data-driven recommendations for enhancing customer satisfaction.</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Objective:</a:t>
            </a:r>
            <a:endParaRPr sz="1500">
              <a:latin typeface="Roboto SemiBold"/>
              <a:ea typeface="Roboto SemiBold"/>
              <a:cs typeface="Roboto SemiBold"/>
              <a:sym typeface="Roboto SemiBold"/>
            </a:endParaRPr>
          </a:p>
          <a:p>
            <a:pPr marL="457200" lvl="0" indent="-311150" algn="l" rtl="0">
              <a:lnSpc>
                <a:spcPct val="115000"/>
              </a:lnSpc>
              <a:spcBef>
                <a:spcPts val="0"/>
              </a:spcBef>
              <a:spcAft>
                <a:spcPts val="0"/>
              </a:spcAft>
              <a:buSzPts val="1300"/>
              <a:buChar char="●"/>
            </a:pPr>
            <a:r>
              <a:rPr lang="en" sz="1300"/>
              <a:t>Assess KPI impact on customer experience.</a:t>
            </a:r>
            <a:endParaRPr sz="1300"/>
          </a:p>
          <a:p>
            <a:pPr marL="457200" lvl="0" indent="-311150" algn="l" rtl="0">
              <a:lnSpc>
                <a:spcPct val="115000"/>
              </a:lnSpc>
              <a:spcBef>
                <a:spcPts val="0"/>
              </a:spcBef>
              <a:spcAft>
                <a:spcPts val="0"/>
              </a:spcAft>
              <a:buSzPts val="1300"/>
              <a:buChar char="●"/>
            </a:pPr>
            <a:r>
              <a:rPr lang="en" sz="1300"/>
              <a:t>Analyze correlations between KPIs.</a:t>
            </a:r>
            <a:endParaRPr sz="1300"/>
          </a:p>
          <a:p>
            <a:pPr marL="457200" lvl="0" indent="-311150" algn="l" rtl="0">
              <a:lnSpc>
                <a:spcPct val="115000"/>
              </a:lnSpc>
              <a:spcBef>
                <a:spcPts val="0"/>
              </a:spcBef>
              <a:spcAft>
                <a:spcPts val="0"/>
              </a:spcAft>
              <a:buSzPts val="1300"/>
              <a:buChar char="●"/>
            </a:pPr>
            <a:r>
              <a:rPr lang="en" sz="1300"/>
              <a:t>Benchmark performance and recommend improvements.</a:t>
            </a:r>
            <a:endParaRPr sz="1300"/>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sp>
        <p:nvSpPr>
          <p:cNvPr id="198" name="Google Shape;198;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Contact:</a:t>
            </a:r>
            <a:endParaRPr sz="1400"/>
          </a:p>
          <a:p>
            <a:pPr marL="0" lvl="0" indent="0" algn="l" rtl="0">
              <a:lnSpc>
                <a:spcPct val="150000"/>
              </a:lnSpc>
              <a:spcBef>
                <a:spcPts val="1600"/>
              </a:spcBef>
              <a:spcAft>
                <a:spcPts val="0"/>
              </a:spcAft>
              <a:buNone/>
            </a:pPr>
            <a:r>
              <a:rPr lang="en" sz="1400"/>
              <a:t>Reet</a:t>
            </a:r>
            <a:endParaRPr sz="1400"/>
          </a:p>
          <a:p>
            <a:pPr marL="0" lvl="0" indent="0" algn="l" rtl="0">
              <a:lnSpc>
                <a:spcPct val="150000"/>
              </a:lnSpc>
              <a:spcBef>
                <a:spcPts val="1000"/>
              </a:spcBef>
              <a:spcAft>
                <a:spcPts val="0"/>
              </a:spcAft>
              <a:buNone/>
            </a:pPr>
            <a:r>
              <a:rPr lang="en" sz="1400"/>
              <a:t>+91-7980623308</a:t>
            </a:r>
            <a:endParaRPr sz="1400"/>
          </a:p>
          <a:p>
            <a:pPr marL="0" lvl="0" indent="0" algn="l" rtl="0">
              <a:lnSpc>
                <a:spcPct val="6000"/>
              </a:lnSpc>
              <a:spcBef>
                <a:spcPts val="1000"/>
              </a:spcBef>
              <a:spcAft>
                <a:spcPts val="0"/>
              </a:spcAft>
              <a:buNone/>
            </a:pPr>
            <a:r>
              <a:rPr lang="en" sz="1400"/>
              <a:t>reetphy@gmail.com</a:t>
            </a:r>
            <a:endParaRPr sz="1400"/>
          </a:p>
          <a:p>
            <a:pPr marL="0" lvl="0" indent="0" algn="l" rtl="0">
              <a:spcBef>
                <a:spcPts val="100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pic>
        <p:nvPicPr>
          <p:cNvPr id="199" name="Google Shape;199;p32"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 Overview</a:t>
            </a:r>
            <a:endParaRPr/>
          </a:p>
        </p:txBody>
      </p:sp>
      <p:sp>
        <p:nvSpPr>
          <p:cNvPr id="80" name="Google Shape;80;p15"/>
          <p:cNvSpPr txBox="1">
            <a:spLocks noGrp="1"/>
          </p:cNvSpPr>
          <p:nvPr>
            <p:ph type="body" idx="1"/>
          </p:nvPr>
        </p:nvSpPr>
        <p:spPr>
          <a:xfrm>
            <a:off x="471900" y="1919075"/>
            <a:ext cx="3999900" cy="2958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Arial"/>
              <a:buChar char="●"/>
            </a:pPr>
            <a:r>
              <a:rPr lang="en" sz="1300" b="1"/>
              <a:t>Source:</a:t>
            </a:r>
            <a:r>
              <a:rPr lang="en" sz="1300"/>
              <a:t> Lowell General Hospital Dataset</a:t>
            </a:r>
            <a:endParaRPr sz="1300"/>
          </a:p>
          <a:p>
            <a:pPr marL="457200" lvl="0" indent="0" algn="l" rtl="0">
              <a:spcBef>
                <a:spcPts val="1200"/>
              </a:spcBef>
              <a:spcAft>
                <a:spcPts val="0"/>
              </a:spcAft>
              <a:buNone/>
            </a:pPr>
            <a:endParaRPr sz="1300"/>
          </a:p>
          <a:p>
            <a:pPr marL="457200" lvl="0" indent="-298450" algn="l" rtl="0">
              <a:spcBef>
                <a:spcPts val="1200"/>
              </a:spcBef>
              <a:spcAft>
                <a:spcPts val="0"/>
              </a:spcAft>
              <a:buClr>
                <a:srgbClr val="000000"/>
              </a:buClr>
              <a:buSzPts val="1100"/>
              <a:buFont typeface="Arial"/>
              <a:buChar char="●"/>
            </a:pPr>
            <a:r>
              <a:rPr lang="en" sz="1300" b="1"/>
              <a:t>Size: </a:t>
            </a:r>
            <a:r>
              <a:rPr lang="en" sz="1300"/>
              <a:t>(60, 4)</a:t>
            </a:r>
            <a:endParaRPr sz="1300"/>
          </a:p>
          <a:p>
            <a:pPr marL="457200" lvl="0" indent="0" algn="l" rtl="0">
              <a:spcBef>
                <a:spcPts val="1200"/>
              </a:spcBef>
              <a:spcAft>
                <a:spcPts val="0"/>
              </a:spcAft>
              <a:buNone/>
            </a:pPr>
            <a:endParaRPr sz="1300"/>
          </a:p>
          <a:p>
            <a:pPr marL="457200" lvl="0" indent="-311150" algn="l" rtl="0">
              <a:spcBef>
                <a:spcPts val="1200"/>
              </a:spcBef>
              <a:spcAft>
                <a:spcPts val="0"/>
              </a:spcAft>
              <a:buClr>
                <a:srgbClr val="000000"/>
              </a:buClr>
              <a:buSzPts val="1300"/>
              <a:buFont typeface="Arial"/>
              <a:buChar char="●"/>
            </a:pPr>
            <a:r>
              <a:rPr lang="en" sz="1300" b="1"/>
              <a:t>Timeframe:</a:t>
            </a:r>
            <a:r>
              <a:rPr lang="en" sz="1300"/>
              <a:t> 01/01/2020 to 01/12/2024</a:t>
            </a:r>
            <a:endParaRPr sz="1300"/>
          </a:p>
          <a:p>
            <a:pPr marL="457200" lvl="0" indent="0" algn="l" rtl="0">
              <a:spcBef>
                <a:spcPts val="1200"/>
              </a:spcBef>
              <a:spcAft>
                <a:spcPts val="0"/>
              </a:spcAft>
              <a:buNone/>
            </a:pPr>
            <a:endParaRPr sz="1300"/>
          </a:p>
          <a:p>
            <a:pPr marL="0" lvl="0" indent="0" algn="l" rtl="0">
              <a:spcBef>
                <a:spcPts val="1200"/>
              </a:spcBef>
              <a:spcAft>
                <a:spcPts val="0"/>
              </a:spcAft>
              <a:buNone/>
            </a:pPr>
            <a:r>
              <a:rPr lang="en" sz="1300"/>
              <a:t>					</a:t>
            </a:r>
            <a:r>
              <a:rPr lang="en" sz="1300" b="1"/>
              <a:t>5 years</a:t>
            </a:r>
            <a:endParaRPr sz="1300" b="1"/>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81" name="Google Shape;81;p15"/>
          <p:cNvSpPr txBox="1">
            <a:spLocks noGrp="1"/>
          </p:cNvSpPr>
          <p:nvPr>
            <p:ph type="body" idx="2"/>
          </p:nvPr>
        </p:nvSpPr>
        <p:spPr>
          <a:xfrm>
            <a:off x="4694250" y="1919075"/>
            <a:ext cx="3999900" cy="3024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   </a:t>
            </a:r>
            <a:r>
              <a:rPr lang="en" sz="1300" b="1" u="sng"/>
              <a:t>Key Variables:</a:t>
            </a:r>
            <a:endParaRPr sz="1300" b="1" u="sng"/>
          </a:p>
          <a:p>
            <a:pPr marL="457200" lvl="0" indent="-311150" algn="l" rtl="0">
              <a:spcBef>
                <a:spcPts val="1500"/>
              </a:spcBef>
              <a:spcAft>
                <a:spcPts val="0"/>
              </a:spcAft>
              <a:buClr>
                <a:schemeClr val="lt2"/>
              </a:buClr>
              <a:buSzPts val="1300"/>
              <a:buFont typeface="Arial"/>
              <a:buChar char="●"/>
            </a:pPr>
            <a:r>
              <a:rPr lang="en" sz="1300" b="1"/>
              <a:t>Month</a:t>
            </a:r>
            <a:endParaRPr sz="1300"/>
          </a:p>
          <a:p>
            <a:pPr marL="457200" lvl="0" indent="-311150" algn="l" rtl="0">
              <a:spcBef>
                <a:spcPts val="0"/>
              </a:spcBef>
              <a:spcAft>
                <a:spcPts val="0"/>
              </a:spcAft>
              <a:buClr>
                <a:schemeClr val="lt2"/>
              </a:buClr>
              <a:buSzPts val="1300"/>
              <a:buFont typeface="Arial"/>
              <a:buChar char="●"/>
            </a:pPr>
            <a:r>
              <a:rPr lang="en" sz="1300" b="1"/>
              <a:t>Average Licensed Bed Occupancy Rate</a:t>
            </a:r>
            <a:endParaRPr sz="1300" b="1"/>
          </a:p>
          <a:p>
            <a:pPr marL="457200" lvl="0" indent="-311150" algn="l" rtl="0">
              <a:spcBef>
                <a:spcPts val="0"/>
              </a:spcBef>
              <a:spcAft>
                <a:spcPts val="0"/>
              </a:spcAft>
              <a:buClr>
                <a:schemeClr val="lt2"/>
              </a:buClr>
              <a:buSzPts val="1300"/>
              <a:buFont typeface="Arial"/>
              <a:buChar char="●"/>
            </a:pPr>
            <a:r>
              <a:rPr lang="en" sz="1300" b="1"/>
              <a:t>Unassisted Fall Rate per 1,000 Patient Days   </a:t>
            </a:r>
            <a:endParaRPr sz="1300" b="1"/>
          </a:p>
          <a:p>
            <a:pPr marL="457200" lvl="0" indent="-311150" algn="l" rtl="0">
              <a:spcBef>
                <a:spcPts val="0"/>
              </a:spcBef>
              <a:spcAft>
                <a:spcPts val="0"/>
              </a:spcAft>
              <a:buClr>
                <a:schemeClr val="lt2"/>
              </a:buClr>
              <a:buSzPts val="1300"/>
              <a:buFont typeface="Arial"/>
              <a:buChar char="●"/>
            </a:pPr>
            <a:r>
              <a:rPr lang="en" sz="1300" b="1"/>
              <a:t>Staff Responsiveness Domain Top Box Score</a:t>
            </a:r>
            <a:endParaRPr sz="1300" b="1"/>
          </a:p>
          <a:p>
            <a:pPr marL="457200" lvl="0" indent="0" algn="l" rtl="0">
              <a:spcBef>
                <a:spcPts val="1500"/>
              </a:spcBef>
              <a:spcAft>
                <a:spcPts val="0"/>
              </a:spcAft>
              <a:buNone/>
            </a:pPr>
            <a:endParaRPr sz="1300"/>
          </a:p>
          <a:p>
            <a:pPr marL="0" lvl="0" indent="0" algn="l" rtl="0">
              <a:spcBef>
                <a:spcPts val="1500"/>
              </a:spcBef>
              <a:spcAft>
                <a:spcPts val="1600"/>
              </a:spcAft>
              <a:buNone/>
            </a:pPr>
            <a:r>
              <a:rPr lang="en" sz="1300"/>
              <a:t>				</a:t>
            </a:r>
            <a:r>
              <a:rPr lang="en" sz="1300" b="1"/>
              <a:t>3 KPIs</a:t>
            </a:r>
            <a:endParaRPr sz="1300" b="1"/>
          </a:p>
        </p:txBody>
      </p:sp>
      <p:sp>
        <p:nvSpPr>
          <p:cNvPr id="82" name="Google Shape;82;p15"/>
          <p:cNvSpPr/>
          <p:nvPr/>
        </p:nvSpPr>
        <p:spPr>
          <a:xfrm>
            <a:off x="5191025" y="2823700"/>
            <a:ext cx="3451200" cy="70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83" name="Google Shape;83;p15"/>
          <p:cNvCxnSpPr>
            <a:stCxn id="82" idx="2"/>
          </p:cNvCxnSpPr>
          <p:nvPr/>
        </p:nvCxnSpPr>
        <p:spPr>
          <a:xfrm>
            <a:off x="6916625" y="3527200"/>
            <a:ext cx="4800" cy="608400"/>
          </a:xfrm>
          <a:prstGeom prst="straightConnector1">
            <a:avLst/>
          </a:prstGeom>
          <a:noFill/>
          <a:ln w="9525" cap="flat" cmpd="sng">
            <a:solidFill>
              <a:schemeClr val="accent3"/>
            </a:solidFill>
            <a:prstDash val="solid"/>
            <a:round/>
            <a:headEnd type="none" w="med" len="med"/>
            <a:tailEnd type="triangle" w="med" len="med"/>
          </a:ln>
        </p:spPr>
      </p:cxnSp>
      <p:cxnSp>
        <p:nvCxnSpPr>
          <p:cNvPr id="84" name="Google Shape;84;p15"/>
          <p:cNvCxnSpPr/>
          <p:nvPr/>
        </p:nvCxnSpPr>
        <p:spPr>
          <a:xfrm>
            <a:off x="1949025" y="3936050"/>
            <a:ext cx="1939500" cy="0"/>
          </a:xfrm>
          <a:prstGeom prst="straightConnector1">
            <a:avLst/>
          </a:prstGeom>
          <a:noFill/>
          <a:ln w="9525" cap="flat" cmpd="sng">
            <a:solidFill>
              <a:schemeClr val="dk2"/>
            </a:solidFill>
            <a:prstDash val="solid"/>
            <a:round/>
            <a:headEnd type="none" w="med" len="med"/>
            <a:tailEnd type="none" w="med" len="med"/>
          </a:ln>
        </p:spPr>
      </p:cxnSp>
      <p:cxnSp>
        <p:nvCxnSpPr>
          <p:cNvPr id="85" name="Google Shape;85;p15"/>
          <p:cNvCxnSpPr/>
          <p:nvPr/>
        </p:nvCxnSpPr>
        <p:spPr>
          <a:xfrm>
            <a:off x="2956800" y="3917050"/>
            <a:ext cx="0" cy="513300"/>
          </a:xfrm>
          <a:prstGeom prst="straightConnector1">
            <a:avLst/>
          </a:prstGeom>
          <a:noFill/>
          <a:ln w="9525" cap="flat" cmpd="sng">
            <a:solidFill>
              <a:schemeClr val="accent3"/>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KPIs</a:t>
            </a:r>
            <a:endParaRPr/>
          </a:p>
        </p:txBody>
      </p:sp>
      <p:sp>
        <p:nvSpPr>
          <p:cNvPr id="91" name="Google Shape;91;p16"/>
          <p:cNvSpPr txBox="1">
            <a:spLocks noGrp="1"/>
          </p:cNvSpPr>
          <p:nvPr>
            <p:ph type="body" idx="1"/>
          </p:nvPr>
        </p:nvSpPr>
        <p:spPr>
          <a:xfrm>
            <a:off x="472050" y="1919075"/>
            <a:ext cx="8222100" cy="3024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b="1" u="sng"/>
              <a:t>Average Licensed Bed Occupancy Rate</a:t>
            </a:r>
            <a:endParaRPr b="1" u="sng"/>
          </a:p>
          <a:p>
            <a:pPr marL="0" lvl="0" indent="0" algn="l" rtl="0">
              <a:spcBef>
                <a:spcPts val="1600"/>
              </a:spcBef>
              <a:spcAft>
                <a:spcPts val="0"/>
              </a:spcAft>
              <a:buNone/>
            </a:pPr>
            <a:r>
              <a:rPr lang="en" sz="1300"/>
              <a:t>This measure is captured internally and is measured as a percentage. It is calculated as:</a:t>
            </a:r>
            <a:endParaRPr sz="13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a:t>
            </a:r>
            <a:endParaRPr/>
          </a:p>
          <a:p>
            <a:pPr marL="0" lvl="0" indent="0" algn="l" rtl="0">
              <a:spcBef>
                <a:spcPts val="1600"/>
              </a:spcBef>
              <a:spcAft>
                <a:spcPts val="1600"/>
              </a:spcAft>
              <a:buNone/>
            </a:pPr>
            <a:r>
              <a:rPr lang="en"/>
              <a:t> </a:t>
            </a:r>
            <a:endParaRPr/>
          </a:p>
        </p:txBody>
      </p:sp>
      <p:pic>
        <p:nvPicPr>
          <p:cNvPr id="92" name="Google Shape;92;p16" title="Screenshot 2025-03-21 at 12.19.52 PM.png"/>
          <p:cNvPicPr preferRelativeResize="0"/>
          <p:nvPr/>
        </p:nvPicPr>
        <p:blipFill>
          <a:blip r:embed="rId3">
            <a:alphaModFix/>
          </a:blip>
          <a:stretch>
            <a:fillRect/>
          </a:stretch>
        </p:blipFill>
        <p:spPr>
          <a:xfrm>
            <a:off x="1402525" y="2927750"/>
            <a:ext cx="6384025" cy="85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KPIs</a:t>
            </a:r>
            <a:endParaRPr/>
          </a:p>
        </p:txBody>
      </p:sp>
      <p:sp>
        <p:nvSpPr>
          <p:cNvPr id="98" name="Google Shape;98;p17"/>
          <p:cNvSpPr txBox="1">
            <a:spLocks noGrp="1"/>
          </p:cNvSpPr>
          <p:nvPr>
            <p:ph type="body" idx="1"/>
          </p:nvPr>
        </p:nvSpPr>
        <p:spPr>
          <a:xfrm>
            <a:off x="472050" y="1919075"/>
            <a:ext cx="8222100" cy="30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 	</a:t>
            </a:r>
            <a:r>
              <a:rPr lang="en" b="1" u="sng"/>
              <a:t>Staff Responsiveness Top Box Score</a:t>
            </a:r>
            <a:endParaRPr b="1" u="sng"/>
          </a:p>
          <a:p>
            <a:pPr marL="0" lvl="0" indent="0" algn="l" rtl="0">
              <a:spcBef>
                <a:spcPts val="1600"/>
              </a:spcBef>
              <a:spcAft>
                <a:spcPts val="0"/>
              </a:spcAft>
              <a:buNone/>
            </a:pPr>
            <a:r>
              <a:rPr lang="en" sz="1300"/>
              <a:t>The HCAHPS Survey, sent to patients post-discharge, assesses Staff Responsiveness through two key questions: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Q1. How often did you receive help promptly after pressing the call button?</a:t>
            </a:r>
            <a:endParaRPr sz="1300"/>
          </a:p>
          <a:p>
            <a:pPr marL="0" lvl="0" indent="0" algn="l" rtl="0">
              <a:spcBef>
                <a:spcPts val="0"/>
              </a:spcBef>
              <a:spcAft>
                <a:spcPts val="0"/>
              </a:spcAft>
              <a:buNone/>
            </a:pPr>
            <a:r>
              <a:rPr lang="en" sz="1300"/>
              <a:t>Q2. How often did you get timely assistance with bathroom needs or using a bedpan?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It is calculated as:</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a:t>
            </a:r>
            <a:endParaRPr/>
          </a:p>
          <a:p>
            <a:pPr marL="0" lvl="0" indent="0" algn="l" rtl="0">
              <a:spcBef>
                <a:spcPts val="1600"/>
              </a:spcBef>
              <a:spcAft>
                <a:spcPts val="1600"/>
              </a:spcAft>
              <a:buNone/>
            </a:pPr>
            <a:r>
              <a:rPr lang="en"/>
              <a:t> </a:t>
            </a:r>
            <a:endParaRPr/>
          </a:p>
        </p:txBody>
      </p:sp>
      <p:pic>
        <p:nvPicPr>
          <p:cNvPr id="99" name="Google Shape;99;p17" title="Screenshot 2025-03-21 at 12.24.01 PM.png"/>
          <p:cNvPicPr preferRelativeResize="0"/>
          <p:nvPr/>
        </p:nvPicPr>
        <p:blipFill>
          <a:blip r:embed="rId3">
            <a:alphaModFix/>
          </a:blip>
          <a:stretch>
            <a:fillRect/>
          </a:stretch>
        </p:blipFill>
        <p:spPr>
          <a:xfrm>
            <a:off x="570725" y="4107475"/>
            <a:ext cx="7957400" cy="6268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KPIs</a:t>
            </a:r>
            <a:endParaRPr/>
          </a:p>
        </p:txBody>
      </p:sp>
      <p:sp>
        <p:nvSpPr>
          <p:cNvPr id="105" name="Google Shape;105;p18"/>
          <p:cNvSpPr txBox="1">
            <a:spLocks noGrp="1"/>
          </p:cNvSpPr>
          <p:nvPr>
            <p:ph type="body" idx="1"/>
          </p:nvPr>
        </p:nvSpPr>
        <p:spPr>
          <a:xfrm>
            <a:off x="472050" y="1919075"/>
            <a:ext cx="8222100" cy="30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a:t>
            </a:r>
            <a:r>
              <a:rPr lang="en" b="1" u="sng"/>
              <a:t> 	Unassisted Patient Falls per 1,000 Patient Days</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 sz="1300"/>
              <a:t>This measure is captured by the National Database of Nursing Quality Indicators (NDNQI). A patient fall is defined as an unplanned descent to the floor with or without injury. Unassisted falls are where there is no staff member present to assist the patient. This is measured as:</a:t>
            </a:r>
            <a:endParaRPr sz="1300"/>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a:t>
            </a:r>
            <a:endParaRPr/>
          </a:p>
          <a:p>
            <a:pPr marL="0" lvl="0" indent="0" algn="l" rtl="0">
              <a:spcBef>
                <a:spcPts val="1600"/>
              </a:spcBef>
              <a:spcAft>
                <a:spcPts val="1600"/>
              </a:spcAft>
              <a:buNone/>
            </a:pPr>
            <a:r>
              <a:rPr lang="en"/>
              <a:t> </a:t>
            </a:r>
            <a:endParaRPr/>
          </a:p>
        </p:txBody>
      </p:sp>
      <p:pic>
        <p:nvPicPr>
          <p:cNvPr id="106" name="Google Shape;106;p18" title="Screenshot 2025-03-21 at 12.27.35 PM.png"/>
          <p:cNvPicPr preferRelativeResize="0"/>
          <p:nvPr/>
        </p:nvPicPr>
        <p:blipFill>
          <a:blip r:embed="rId3">
            <a:alphaModFix/>
          </a:blip>
          <a:stretch>
            <a:fillRect/>
          </a:stretch>
        </p:blipFill>
        <p:spPr>
          <a:xfrm>
            <a:off x="2196225" y="3482100"/>
            <a:ext cx="4991375" cy="10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between the KPIs</a:t>
            </a:r>
            <a:endParaRPr/>
          </a:p>
        </p:txBody>
      </p:sp>
      <p:sp>
        <p:nvSpPr>
          <p:cNvPr id="112" name="Google Shape;112;p19"/>
          <p:cNvSpPr txBox="1">
            <a:spLocks noGrp="1"/>
          </p:cNvSpPr>
          <p:nvPr>
            <p:ph type="body" idx="1"/>
          </p:nvPr>
        </p:nvSpPr>
        <p:spPr>
          <a:xfrm>
            <a:off x="471900" y="1614275"/>
            <a:ext cx="3999900" cy="31296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SzPts val="1300"/>
              <a:buChar char="●"/>
            </a:pPr>
            <a:r>
              <a:rPr lang="en" sz="1300" b="1"/>
              <a:t>Bed Occupancy Rate &amp; Fall Rate per 1,000 Patient Days – 0.70 </a:t>
            </a:r>
            <a:r>
              <a:rPr lang="en" sz="1300" b="1">
                <a:solidFill>
                  <a:schemeClr val="accent3"/>
                </a:solidFill>
              </a:rPr>
              <a:t>(Strong positive correlation)</a:t>
            </a:r>
            <a:endParaRPr sz="1300" b="1">
              <a:solidFill>
                <a:schemeClr val="accent3"/>
              </a:solidFill>
            </a:endParaRPr>
          </a:p>
          <a:p>
            <a:pPr marL="457200" lvl="0" indent="0" algn="l" rtl="0">
              <a:spcBef>
                <a:spcPts val="1200"/>
              </a:spcBef>
              <a:spcAft>
                <a:spcPts val="0"/>
              </a:spcAft>
              <a:buNone/>
            </a:pPr>
            <a:endParaRPr sz="1300" b="1">
              <a:solidFill>
                <a:schemeClr val="accent3"/>
              </a:solidFill>
            </a:endParaRPr>
          </a:p>
          <a:p>
            <a:pPr marL="457200" lvl="0" indent="-311150" algn="l" rtl="0">
              <a:spcBef>
                <a:spcPts val="1200"/>
              </a:spcBef>
              <a:spcAft>
                <a:spcPts val="0"/>
              </a:spcAft>
              <a:buSzPts val="1300"/>
              <a:buChar char="●"/>
            </a:pPr>
            <a:r>
              <a:rPr lang="en" sz="1300" b="1"/>
              <a:t>Bed Occupancy Rate &amp; Staff Responsiveness Score</a:t>
            </a:r>
            <a:r>
              <a:rPr lang="en" sz="1300"/>
              <a:t> </a:t>
            </a:r>
            <a:r>
              <a:rPr lang="en" sz="1300" b="1"/>
              <a:t>– -0.37 </a:t>
            </a:r>
            <a:r>
              <a:rPr lang="en" sz="1300" b="1">
                <a:solidFill>
                  <a:schemeClr val="dk1"/>
                </a:solidFill>
              </a:rPr>
              <a:t>(Moderate negative correlation)</a:t>
            </a: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311150" algn="l" rtl="0">
              <a:spcBef>
                <a:spcPts val="1200"/>
              </a:spcBef>
              <a:spcAft>
                <a:spcPts val="0"/>
              </a:spcAft>
              <a:buSzPts val="1300"/>
              <a:buChar char="●"/>
            </a:pPr>
            <a:r>
              <a:rPr lang="en" sz="1300" b="1"/>
              <a:t>Fall Rate per 1,000 Patient Days &amp; Staff Responsiveness Score – -0.79 </a:t>
            </a:r>
            <a:r>
              <a:rPr lang="en" sz="1300" b="1">
                <a:solidFill>
                  <a:srgbClr val="1C4587"/>
                </a:solidFill>
              </a:rPr>
              <a:t>(Strong negative correlation)</a:t>
            </a:r>
            <a:endParaRPr sz="1300" b="1">
              <a:solidFill>
                <a:srgbClr val="1C4587"/>
              </a:solidFill>
            </a:endParaRPr>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113" name="Google Shape;113;p19"/>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 Heatmap of Correlations between KPIs</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14" name="Google Shape;114;p19" title="KPI_heatmap.png"/>
          <p:cNvPicPr preferRelativeResize="0"/>
          <p:nvPr/>
        </p:nvPicPr>
        <p:blipFill>
          <a:blip r:embed="rId3">
            <a:alphaModFix/>
          </a:blip>
          <a:stretch>
            <a:fillRect/>
          </a:stretch>
        </p:blipFill>
        <p:spPr>
          <a:xfrm>
            <a:off x="4662225" y="2119500"/>
            <a:ext cx="3746650" cy="297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between the KPIs</a:t>
            </a:r>
            <a:endParaRPr/>
          </a:p>
        </p:txBody>
      </p:sp>
      <p:sp>
        <p:nvSpPr>
          <p:cNvPr id="120" name="Google Shape;120;p20"/>
          <p:cNvSpPr txBox="1">
            <a:spLocks noGrp="1"/>
          </p:cNvSpPr>
          <p:nvPr>
            <p:ph type="body" idx="1"/>
          </p:nvPr>
        </p:nvSpPr>
        <p:spPr>
          <a:xfrm>
            <a:off x="14700" y="1919375"/>
            <a:ext cx="8922300" cy="28245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SzPts val="1300"/>
              <a:buChar char="●"/>
            </a:pPr>
            <a:r>
              <a:rPr lang="en" sz="1300" b="1"/>
              <a:t>Bed Occupancy Rate &amp; Fall Rate per 1,000 Patient Days – 0.70 </a:t>
            </a:r>
            <a:r>
              <a:rPr lang="en" sz="1300" b="1">
                <a:solidFill>
                  <a:schemeClr val="accent3"/>
                </a:solidFill>
              </a:rPr>
              <a:t>(Strong positive correlation)</a:t>
            </a:r>
            <a:endParaRPr sz="1300" b="1">
              <a:solidFill>
                <a:schemeClr val="accent3"/>
              </a:solidFill>
            </a:endParaRPr>
          </a:p>
          <a:p>
            <a:pPr marL="457200" lvl="0" indent="0" algn="l" rtl="0">
              <a:spcBef>
                <a:spcPts val="1200"/>
              </a:spcBef>
              <a:spcAft>
                <a:spcPts val="0"/>
              </a:spcAft>
              <a:buNone/>
            </a:pPr>
            <a:r>
              <a:rPr lang="en" sz="1300">
                <a:solidFill>
                  <a:schemeClr val="dk2"/>
                </a:solidFill>
              </a:rPr>
              <a:t>As the bed occupancy rate increases, the unassisted fall rate tends to increase as well.</a:t>
            </a:r>
            <a:endParaRPr sz="1300">
              <a:solidFill>
                <a:schemeClr val="dk2"/>
              </a:solidFill>
            </a:endParaRPr>
          </a:p>
          <a:p>
            <a:pPr marL="457200" lvl="0" indent="0" algn="l" rtl="0">
              <a:lnSpc>
                <a:spcPct val="100000"/>
              </a:lnSpc>
              <a:spcBef>
                <a:spcPts val="1200"/>
              </a:spcBef>
              <a:spcAft>
                <a:spcPts val="0"/>
              </a:spcAft>
              <a:buNone/>
            </a:pPr>
            <a:r>
              <a:rPr lang="en" sz="1300" b="1">
                <a:solidFill>
                  <a:schemeClr val="dk2"/>
                </a:solidFill>
              </a:rPr>
              <a:t>Interpretation: </a:t>
            </a:r>
            <a:r>
              <a:rPr lang="en" sz="1300">
                <a:solidFill>
                  <a:schemeClr val="dk2"/>
                </a:solidFill>
              </a:rPr>
              <a:t>Higher bed occupancy (more patients in the hospital) might lead to increased pressure on hospital staff,  which could result in a higher fall rate. This suggests a possible need for more efficient staffing or patient monitoring as occupancy increases.</a:t>
            </a:r>
            <a:endParaRPr sz="1300">
              <a:solidFill>
                <a:schemeClr val="dk2"/>
              </a:solidFill>
            </a:endParaRPr>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between the KPIs</a:t>
            </a:r>
            <a:endParaRPr/>
          </a:p>
        </p:txBody>
      </p:sp>
      <p:sp>
        <p:nvSpPr>
          <p:cNvPr id="126" name="Google Shape;126;p21"/>
          <p:cNvSpPr txBox="1">
            <a:spLocks noGrp="1"/>
          </p:cNvSpPr>
          <p:nvPr>
            <p:ph type="body" idx="1"/>
          </p:nvPr>
        </p:nvSpPr>
        <p:spPr>
          <a:xfrm>
            <a:off x="14700" y="1919375"/>
            <a:ext cx="8922300" cy="28245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SzPts val="1300"/>
              <a:buChar char="●"/>
            </a:pPr>
            <a:r>
              <a:rPr lang="en" sz="1300" b="1"/>
              <a:t>Bed Occupancy Rate &amp; Staff Responsiveness Score</a:t>
            </a:r>
            <a:r>
              <a:rPr lang="en" sz="1300"/>
              <a:t> </a:t>
            </a:r>
            <a:r>
              <a:rPr lang="en" sz="1300" b="1"/>
              <a:t>– -0.37 </a:t>
            </a:r>
            <a:r>
              <a:rPr lang="en" sz="1300" b="1">
                <a:solidFill>
                  <a:schemeClr val="dk1"/>
                </a:solidFill>
              </a:rPr>
              <a:t>(Moderate negative correlation)</a:t>
            </a:r>
            <a:endParaRPr sz="1300" b="1">
              <a:solidFill>
                <a:schemeClr val="accent3"/>
              </a:solidFill>
            </a:endParaRPr>
          </a:p>
          <a:p>
            <a:pPr marL="457200" lvl="0" indent="0" algn="l" rtl="0">
              <a:lnSpc>
                <a:spcPct val="100000"/>
              </a:lnSpc>
              <a:spcBef>
                <a:spcPts val="1200"/>
              </a:spcBef>
              <a:spcAft>
                <a:spcPts val="0"/>
              </a:spcAft>
              <a:buNone/>
            </a:pPr>
            <a:r>
              <a:rPr lang="en" sz="1300">
                <a:solidFill>
                  <a:schemeClr val="dk2"/>
                </a:solidFill>
              </a:rPr>
              <a:t>As bed occupancy increases, staff responsiveness tends to decrease slightly.</a:t>
            </a:r>
            <a:endParaRPr sz="1300">
              <a:solidFill>
                <a:schemeClr val="dk2"/>
              </a:solidFill>
            </a:endParaRPr>
          </a:p>
          <a:p>
            <a:pPr marL="457200" lvl="0" indent="0" algn="l" rtl="0">
              <a:lnSpc>
                <a:spcPct val="100000"/>
              </a:lnSpc>
              <a:spcBef>
                <a:spcPts val="1200"/>
              </a:spcBef>
              <a:spcAft>
                <a:spcPts val="0"/>
              </a:spcAft>
              <a:buNone/>
            </a:pPr>
            <a:r>
              <a:rPr lang="en" sz="1300" b="1">
                <a:solidFill>
                  <a:schemeClr val="dk2"/>
                </a:solidFill>
              </a:rPr>
              <a:t>Interpretation: </a:t>
            </a:r>
            <a:r>
              <a:rPr lang="en" sz="1300">
                <a:solidFill>
                  <a:schemeClr val="dk2"/>
                </a:solidFill>
              </a:rPr>
              <a:t>Higher occupancy may cause more strain on hospital staff, potentially affecting their ability to be as responsive to patient needs. This could point to a need for better resource management or training in high-demand situations.</a:t>
            </a:r>
            <a:endParaRPr sz="1300">
              <a:solidFill>
                <a:schemeClr val="dk2"/>
              </a:solidFill>
            </a:endParaRPr>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0</TotalTime>
  <Words>1068</Words>
  <Application>Microsoft Office PowerPoint</Application>
  <PresentationFormat>On-screen Show (16:9)</PresentationFormat>
  <Paragraphs>167</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Roboto SemiBold</vt:lpstr>
      <vt:lpstr>Tw Cen MT Condensed</vt:lpstr>
      <vt:lpstr>Roboto</vt:lpstr>
      <vt:lpstr>Roboto ExtraLight</vt:lpstr>
      <vt:lpstr>Wingdings 3</vt:lpstr>
      <vt:lpstr>Tw Cen MT</vt:lpstr>
      <vt:lpstr>Integral</vt:lpstr>
      <vt:lpstr>KPI Analysis of Lowell General Hospital</vt:lpstr>
      <vt:lpstr>Problem Statement and Objective </vt:lpstr>
      <vt:lpstr>Dataset Overview</vt:lpstr>
      <vt:lpstr>Understanding KPIs</vt:lpstr>
      <vt:lpstr>Understanding KPIs</vt:lpstr>
      <vt:lpstr>Understanding KPIs</vt:lpstr>
      <vt:lpstr>Relationship between the KPIs</vt:lpstr>
      <vt:lpstr>Relationship between the KPIs</vt:lpstr>
      <vt:lpstr>Relationship between the KPIs</vt:lpstr>
      <vt:lpstr>Relationship between the KPIs</vt:lpstr>
      <vt:lpstr>Relationship between the KPIs</vt:lpstr>
      <vt:lpstr>Trends in Data Over Time</vt:lpstr>
      <vt:lpstr>Trends in Data Over Time</vt:lpstr>
      <vt:lpstr>Trends in Data Over Time</vt:lpstr>
      <vt:lpstr>PowerPoint Presentation</vt:lpstr>
      <vt:lpstr>Benchmark Comparison</vt:lpstr>
      <vt:lpstr>Benchmark Comparison</vt:lpstr>
      <vt:lpstr>Benchmark Comparison</vt:lpstr>
      <vt:lpstr>Benchmark Comparison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TANISH GROVER</cp:lastModifiedBy>
  <cp:revision>1</cp:revision>
  <dcterms:modified xsi:type="dcterms:W3CDTF">2025-08-12T16:55:45Z</dcterms:modified>
</cp:coreProperties>
</file>